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9" r:id="rId1"/>
  </p:sldMasterIdLst>
  <p:notesMasterIdLst>
    <p:notesMasterId r:id="rId20"/>
  </p:notesMasterIdLst>
  <p:sldIdLst>
    <p:sldId id="269" r:id="rId2"/>
    <p:sldId id="305" r:id="rId3"/>
    <p:sldId id="273" r:id="rId4"/>
    <p:sldId id="307" r:id="rId5"/>
    <p:sldId id="308" r:id="rId6"/>
    <p:sldId id="310" r:id="rId7"/>
    <p:sldId id="309" r:id="rId8"/>
    <p:sldId id="274" r:id="rId9"/>
    <p:sldId id="275" r:id="rId10"/>
    <p:sldId id="276" r:id="rId11"/>
    <p:sldId id="311" r:id="rId12"/>
    <p:sldId id="280" r:id="rId13"/>
    <p:sldId id="282" r:id="rId14"/>
    <p:sldId id="284" r:id="rId15"/>
    <p:sldId id="312" r:id="rId16"/>
    <p:sldId id="285" r:id="rId17"/>
    <p:sldId id="286" r:id="rId18"/>
    <p:sldId id="30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41E9D-89F7-4B0D-826F-3B8A8F97954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C192-0F59-4073-948C-FAF665E2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8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06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61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39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1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98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21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22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22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02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57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74067" y="274633"/>
            <a:ext cx="80192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ial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74067" y="1803400"/>
            <a:ext cx="8019200" cy="42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⬡"/>
              <a:defRPr>
                <a:latin typeface="Arial" pitchFamily="34" charset="0"/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latin typeface="Arial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2212733"/>
            <a:ext cx="5685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3888339"/>
            <a:ext cx="5685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  <a:latin typeface="Arial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92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6E6D-830A-4B62-ACE4-5163184ACB8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6801-1790-475F-8727-8B3A2AF53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8D883D-CA20-4A2A-80A5-58D34B5B2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0;p13"/>
          <p:cNvSpPr txBox="1">
            <a:spLocks/>
          </p:cNvSpPr>
          <p:nvPr/>
        </p:nvSpPr>
        <p:spPr>
          <a:xfrm>
            <a:off x="523703" y="1920478"/>
            <a:ext cx="11458221" cy="17974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tx1"/>
                </a:solidFill>
                <a:latin typeface="Arial" pitchFamily="34" charset="0"/>
                <a:cs typeface="Times New Roman" panose="02020603050405020304" pitchFamily="18" charset="0"/>
              </a:rPr>
              <a:t>BÀI 3</a:t>
            </a:r>
            <a:r>
              <a:rPr lang="en-US" sz="3600" kern="0" smtClean="0">
                <a:solidFill>
                  <a:schemeClr val="tx1"/>
                </a:solidFill>
                <a:latin typeface="Arial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i="1" kern="0" smtClean="0">
                <a:solidFill>
                  <a:schemeClr val="tx1"/>
                </a:solidFill>
                <a:latin typeface="Arial" pitchFamily="34" charset="0"/>
                <a:cs typeface="Times New Roman" panose="02020603050405020304" pitchFamily="18" charset="0"/>
              </a:rPr>
              <a:t>MÁY </a:t>
            </a:r>
            <a:r>
              <a:rPr lang="en-US" sz="3600" i="1" kern="0" dirty="0" smtClean="0">
                <a:solidFill>
                  <a:schemeClr val="tx1"/>
                </a:solidFill>
                <a:latin typeface="Arial" pitchFamily="34" charset="0"/>
                <a:cs typeface="Times New Roman" panose="02020603050405020304" pitchFamily="18" charset="0"/>
              </a:rPr>
              <a:t>TÍNH TRONG HOẠT ĐỘNG THÔNG TIN</a:t>
            </a:r>
            <a:endParaRPr lang="en-US" sz="3600" i="1" kern="0" dirty="0">
              <a:solidFill>
                <a:schemeClr val="tx1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3923" y="432475"/>
            <a:ext cx="883333" cy="96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25027" y="1179481"/>
            <a:ext cx="642767" cy="70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2265" y="4213788"/>
            <a:ext cx="781553" cy="91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5866" y="4832586"/>
            <a:ext cx="429133" cy="5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52791" y="5010510"/>
            <a:ext cx="429133" cy="5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94;p17"/>
          <p:cNvSpPr txBox="1">
            <a:spLocks/>
          </p:cNvSpPr>
          <p:nvPr/>
        </p:nvSpPr>
        <p:spPr>
          <a:xfrm>
            <a:off x="146274" y="135253"/>
            <a:ext cx="5685200" cy="50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4000" kern="0" smtClean="0">
                <a:latin typeface="Arial" pitchFamily="34" charset="0"/>
              </a:rPr>
              <a:t>Hoạt động 2</a:t>
            </a:r>
            <a:endParaRPr lang="en-US" sz="4000" kern="0">
              <a:latin typeface="Arial" pitchFamily="34" charset="0"/>
            </a:endParaRPr>
          </a:p>
        </p:txBody>
      </p:sp>
      <p:pic>
        <p:nvPicPr>
          <p:cNvPr id="8" name="Picture 2" descr="Phát triển giáo dục trong thời đại 4.0: Lấy công nghệ thông tin làm &amp;quot;chìa  khóa&amp;quot; - Báo Quảng Ninh điện t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5" y="1252114"/>
            <a:ext cx="5698273" cy="37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ơ sở giáo dục ngoài công lập không được thu học phí nếu không tổ chức học  trực tuyế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33" y="1252114"/>
            <a:ext cx="5769400" cy="36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5168" y="5301289"/>
            <a:ext cx="5698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GV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dạy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6333" y="5301289"/>
            <a:ext cx="5698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online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168" y="5122985"/>
            <a:ext cx="5813830" cy="1345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88998" y="1101969"/>
            <a:ext cx="5946735" cy="4021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88998" y="5122985"/>
            <a:ext cx="5946735" cy="1345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37" y="1425458"/>
            <a:ext cx="11161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2)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737" y="3105835"/>
            <a:ext cx="10058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latin typeface="Arial" pitchFamily="34" charset="0"/>
                <a:cs typeface="Arial" pitchFamily="34" charset="0"/>
              </a:rPr>
              <a:t>Nhờ </a:t>
            </a:r>
            <a:r>
              <a:rPr lang="en-US" sz="3200" b="1" i="1">
                <a:latin typeface="Arial" pitchFamily="34" charset="0"/>
                <a:cs typeface="Arial" pitchFamily="34" charset="0"/>
              </a:rPr>
              <a:t>sử dụng máy tính điện tử mà hiệu quả công việc được nâng cao đáng kể.</a:t>
            </a:r>
            <a:endParaRPr lang="en" sz="3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6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757645" y="469772"/>
            <a:ext cx="5685200" cy="7942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5400" dirty="0" smtClean="0"/>
              <a:t>Hoạt động 3</a:t>
            </a:r>
            <a:endParaRPr sz="5400"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1376615" y="2727072"/>
            <a:ext cx="5558757" cy="29696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/>
            <a:r>
              <a:rPr lang="en-US" sz="2800" b="1" i="1" dirty="0" err="1" smtClean="0">
                <a:solidFill>
                  <a:srgbClr val="FFFF00"/>
                </a:solidFill>
              </a:rPr>
              <a:t>Tìm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hiểu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một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số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nghề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nghiệp</a:t>
            </a:r>
            <a:r>
              <a:rPr lang="en-US" sz="2800" b="1" i="1" dirty="0" smtClean="0">
                <a:solidFill>
                  <a:srgbClr val="FFFF00"/>
                </a:solidFill>
              </a:rPr>
              <a:t>,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công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việc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mà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máy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tính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điện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tử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đã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thay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thế</a:t>
            </a:r>
            <a:r>
              <a:rPr lang="en-US" sz="2800" b="1" i="1" dirty="0" smtClean="0">
                <a:solidFill>
                  <a:srgbClr val="FFFF00"/>
                </a:solidFill>
              </a:rPr>
              <a:t> con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người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để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hoạt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động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một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cách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độc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lập</a:t>
            </a:r>
            <a:r>
              <a:rPr lang="en-US" sz="2800" b="1" i="1" dirty="0" smtClean="0">
                <a:solidFill>
                  <a:srgbClr val="FFFF00"/>
                </a:solidFill>
              </a:rPr>
              <a:t>.</a:t>
            </a:r>
            <a:endParaRPr lang="en" sz="2800" b="1" i="1" dirty="0" smtClean="0">
              <a:solidFill>
                <a:srgbClr val="FFFF00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0907" y="2458196"/>
            <a:ext cx="2959120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0907" y="3265363"/>
            <a:ext cx="193700" cy="5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7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4559" y="2029852"/>
            <a:ext cx="1631816" cy="161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4949" y="1381046"/>
            <a:ext cx="1128630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buClr>
                <a:schemeClr val="accent4"/>
              </a:buClr>
              <a:buSzPts val="1800"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)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Máy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tính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giúp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con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người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đạt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được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những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thành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tựu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khoa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học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công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ea typeface="Muli"/>
                <a:cs typeface="Muli"/>
                <a:sym typeface="Muli"/>
              </a:rPr>
              <a:t>nghệ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406812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94;p17"/>
          <p:cNvSpPr txBox="1">
            <a:spLocks/>
          </p:cNvSpPr>
          <p:nvPr/>
        </p:nvSpPr>
        <p:spPr>
          <a:xfrm>
            <a:off x="146274" y="135253"/>
            <a:ext cx="5685200" cy="50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4000" kern="0" smtClean="0">
                <a:latin typeface="Arial" pitchFamily="34" charset="0"/>
              </a:rPr>
              <a:t>Hoạt động 3</a:t>
            </a:r>
            <a:endParaRPr lang="en-US" sz="4000" kern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124" y="4925127"/>
            <a:ext cx="5801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Ứng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Robot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làm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việc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tại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nhà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máy</a:t>
            </a:r>
            <a:endParaRPr lang="en-US" sz="24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0471" y="4804295"/>
            <a:ext cx="4644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Trường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đại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học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Tôn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Đức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Thắng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chế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tạo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Robot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đa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năng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khử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khuẩn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phòng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chống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covid-19</a:t>
            </a:r>
          </a:p>
        </p:txBody>
      </p:sp>
      <p:pic>
        <p:nvPicPr>
          <p:cNvPr id="1026" name="Picture 2" descr="Robot thay thế con người làm những công việc lặp đi lặp lại theo chu kỳ. Ảnh minh họ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2" y="1084217"/>
            <a:ext cx="4762500" cy="35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ường đại học chế tạo robot đa năng khử khuẩn phòng chống Covid-19 | Đại  học Tôn Đức Thắ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99" y="135253"/>
            <a:ext cx="4014907" cy="44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78712" y="135253"/>
            <a:ext cx="5216156" cy="632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94;p17"/>
          <p:cNvSpPr txBox="1">
            <a:spLocks/>
          </p:cNvSpPr>
          <p:nvPr/>
        </p:nvSpPr>
        <p:spPr>
          <a:xfrm>
            <a:off x="146274" y="135253"/>
            <a:ext cx="5685200" cy="50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4000" kern="0" smtClean="0">
                <a:latin typeface="Arial" pitchFamily="34" charset="0"/>
              </a:rPr>
              <a:t>Hoạt động 3</a:t>
            </a:r>
            <a:endParaRPr lang="en-US" sz="4000" kern="0">
              <a:latin typeface="Arial" pitchFamily="34" charset="0"/>
            </a:endParaRPr>
          </a:p>
        </p:txBody>
      </p:sp>
      <p:sp>
        <p:nvSpPr>
          <p:cNvPr id="44" name="Google Shape;95;p17"/>
          <p:cNvSpPr txBox="1">
            <a:spLocks/>
          </p:cNvSpPr>
          <p:nvPr/>
        </p:nvSpPr>
        <p:spPr>
          <a:xfrm>
            <a:off x="450178" y="626665"/>
            <a:ext cx="11521427" cy="161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⬡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1219170" marR="0" lvl="1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828754" marR="0" lvl="2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2438339" marR="0" lvl="3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3047924" marR="0" lvl="4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3657509" marR="0" lvl="5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4267093" marR="0" lvl="6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4876678" marR="0" lvl="7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5486263" marR="0" lvl="8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Hiện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nay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máy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tính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đang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làm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rất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nhiều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công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việc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thay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thế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con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người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từ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dự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báo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thời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tiết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phân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tích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tài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chính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hỗ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trợ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nghiên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cứu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khoa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học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kết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nối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liên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rgbClr val="FFFF00"/>
                </a:solidFill>
                <a:latin typeface="Arial" pitchFamily="34" charset="0"/>
              </a:rPr>
              <a:t>lạc</a:t>
            </a:r>
            <a:r>
              <a:rPr lang="en-US" sz="2800" b="1" i="1" kern="0" dirty="0" smtClean="0">
                <a:solidFill>
                  <a:srgbClr val="FFFF00"/>
                </a:solidFill>
                <a:latin typeface="Arial" pitchFamily="34" charset="0"/>
              </a:rPr>
              <a:t>…</a:t>
            </a:r>
            <a:endParaRPr lang="vi-VN" sz="2800" b="1" i="1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6981" y="2236763"/>
            <a:ext cx="39723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Sử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dụng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máy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giúp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con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người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đạt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nhiều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tựu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các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lĩnh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vực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khoa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học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công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</a:rPr>
              <a:t>nghệ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9" name="Google Shape;66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6981" y="5466424"/>
            <a:ext cx="2522909" cy="139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6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6243" y="5626854"/>
            <a:ext cx="1761314" cy="79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7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5615" y="5317588"/>
            <a:ext cx="544571" cy="63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hát triển kinh tế số, xã hội số - chìa khoá mở cho Việt Nam bứt phá - cần  một chiến lược quốc gia hiệu quả -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" y="2393492"/>
            <a:ext cx="6017349" cy="44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164" y="1167754"/>
            <a:ext cx="11286308" cy="138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buClr>
                <a:schemeClr val="accent4"/>
              </a:buClr>
              <a:buSzPts val="1800"/>
            </a:pP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)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Máy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tính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giúp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con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người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đạt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được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những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thành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tựu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khoa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học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công</a:t>
            </a: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itchFamily="34" charset="0"/>
                <a:ea typeface="Muli"/>
                <a:cs typeface="Muli"/>
                <a:sym typeface="Muli"/>
              </a:rPr>
              <a:t>nghệ</a:t>
            </a:r>
            <a:endParaRPr lang="en-US" sz="3600" b="1" i="1" dirty="0">
              <a:solidFill>
                <a:srgbClr val="C00000"/>
              </a:solidFill>
              <a:latin typeface="Arial" pitchFamily="34" charset="0"/>
              <a:ea typeface="Muli"/>
              <a:cs typeface="Muli"/>
              <a:sym typeface="Mul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164" y="3105835"/>
            <a:ext cx="112863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smtClean="0">
                <a:latin typeface="Arial" pitchFamily="34" charset="0"/>
                <a:cs typeface="Arial" pitchFamily="34" charset="0"/>
              </a:rPr>
              <a:t>Thay </a:t>
            </a:r>
            <a:r>
              <a:rPr lang="en-US" sz="3200" b="1" i="1">
                <a:latin typeface="Arial" pitchFamily="34" charset="0"/>
                <a:cs typeface="Arial" pitchFamily="34" charset="0"/>
              </a:rPr>
              <a:t>thế con người để hoạt động một cách </a:t>
            </a:r>
            <a:r>
              <a:rPr lang="en-US" sz="3200" b="1" i="1">
                <a:latin typeface="Arial" pitchFamily="34" charset="0"/>
                <a:cs typeface="Arial" pitchFamily="34" charset="0"/>
              </a:rPr>
              <a:t>độc </a:t>
            </a:r>
            <a:r>
              <a:rPr lang="en-US" sz="3200" b="1" i="1" smtClean="0">
                <a:latin typeface="Arial" pitchFamily="34" charset="0"/>
                <a:cs typeface="Arial" pitchFamily="34" charset="0"/>
              </a:rPr>
              <a:t>lập: </a:t>
            </a:r>
            <a:r>
              <a:rPr lang="en-US" sz="3200" b="1" i="1" kern="0">
                <a:latin typeface="Arial" pitchFamily="34" charset="0"/>
              </a:rPr>
              <a:t>dự báo thời tiết, phân tích tài chính, hỗ trợ nghiên cứu khoa học, kết nối liên lạc…</a:t>
            </a:r>
            <a:endParaRPr lang="vi-VN" sz="3200" b="1" i="1" kern="0"/>
          </a:p>
          <a:p>
            <a:pPr algn="just"/>
            <a:endParaRPr lang="en" sz="3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5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914400" y="1932812"/>
            <a:ext cx="5685200" cy="7942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5400" smtClean="0"/>
              <a:t>Hoạt động 4</a:t>
            </a:r>
            <a:endParaRPr sz="540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744583" y="3079768"/>
            <a:ext cx="6190789" cy="29696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/>
            <a:r>
              <a:rPr lang="en-US" sz="2800" b="1" i="1" dirty="0" smtClean="0">
                <a:solidFill>
                  <a:srgbClr val="FFFF00"/>
                </a:solidFill>
              </a:rPr>
              <a:t>4)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Những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hạn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chế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của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máy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tính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hiện</a:t>
            </a:r>
            <a:r>
              <a:rPr lang="en-US" sz="2800" b="1" i="1" dirty="0" smtClean="0">
                <a:solidFill>
                  <a:srgbClr val="FFFF00"/>
                </a:solidFill>
              </a:rPr>
              <a:t> nay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khả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năng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trong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tương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lai</a:t>
            </a:r>
            <a:endParaRPr lang="en" sz="2800" b="1" i="1" dirty="0" smtClean="0">
              <a:solidFill>
                <a:srgbClr val="FFFF00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0273" y="2727072"/>
            <a:ext cx="2959120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0907" y="3265363"/>
            <a:ext cx="193700" cy="5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7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6092" y="1651030"/>
            <a:ext cx="1631816" cy="1614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7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43466" y="3503895"/>
            <a:ext cx="11226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</a:rPr>
              <a:t>- Với </a:t>
            </a:r>
            <a:r>
              <a:rPr lang="en-US" sz="3200" b="1" dirty="0" err="1" smtClean="0">
                <a:latin typeface="Arial" pitchFamily="34" charset="0"/>
              </a:rPr>
              <a:t>tốc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độ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phát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triển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khoa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học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công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nghệ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hiện</a:t>
            </a:r>
            <a:r>
              <a:rPr lang="en-US" sz="3200" b="1" dirty="0" smtClean="0">
                <a:latin typeface="Arial" pitchFamily="34" charset="0"/>
              </a:rPr>
              <a:t> nay </a:t>
            </a:r>
            <a:r>
              <a:rPr lang="en-US" sz="3200" b="1" dirty="0" err="1" smtClean="0">
                <a:latin typeface="Arial" pitchFamily="34" charset="0"/>
              </a:rPr>
              <a:t>thì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càng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ngày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càng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có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nhiều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công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việc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mà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máy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tính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có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thể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làm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thay</a:t>
            </a:r>
            <a:r>
              <a:rPr lang="en-US" sz="3200" b="1" dirty="0" smtClean="0">
                <a:latin typeface="Arial" pitchFamily="34" charset="0"/>
              </a:rPr>
              <a:t> con </a:t>
            </a:r>
            <a:r>
              <a:rPr lang="en-US" sz="3200" b="1" dirty="0" err="1" smtClean="0">
                <a:latin typeface="Arial" pitchFamily="34" charset="0"/>
              </a:rPr>
              <a:t>người</a:t>
            </a:r>
            <a:r>
              <a:rPr lang="en-US" sz="3200" b="1" dirty="0" smtClean="0">
                <a:latin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97541" y="2618913"/>
            <a:ext cx="10581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</a:rPr>
              <a:t>- Chưa có </a:t>
            </a:r>
            <a:r>
              <a:rPr lang="en-US" sz="3200" b="1" dirty="0" err="1" smtClean="0">
                <a:latin typeface="Arial" pitchFamily="34" charset="0"/>
              </a:rPr>
              <a:t>năng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lực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tư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duy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</a:rPr>
              <a:t>như</a:t>
            </a: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smtClean="0">
                <a:latin typeface="Arial" pitchFamily="34" charset="0"/>
              </a:rPr>
              <a:t>con </a:t>
            </a:r>
            <a:r>
              <a:rPr lang="en-US" sz="3200" b="1" smtClean="0">
                <a:latin typeface="Arial" pitchFamily="34" charset="0"/>
              </a:rPr>
              <a:t>người.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6" name="Google Shape;95;p17"/>
          <p:cNvSpPr txBox="1">
            <a:spLocks/>
          </p:cNvSpPr>
          <p:nvPr/>
        </p:nvSpPr>
        <p:spPr>
          <a:xfrm>
            <a:off x="343466" y="627702"/>
            <a:ext cx="10889483" cy="2969661"/>
          </a:xfrm>
          <a:prstGeom prst="rect">
            <a:avLst/>
          </a:prstGeom>
        </p:spPr>
        <p:txBody>
          <a:bodyPr spcFirstLastPara="1" vert="horz" wrap="square" lIns="0" tIns="0" rIns="0" bIns="0" anchor="t" anchorCtr="0">
            <a:noAutofit/>
          </a:bodyPr>
          <a:lstStyle>
            <a:lvl1pPr marL="609585" lvl="0" indent="-507987" algn="l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ts val="2400"/>
              <a:buFont typeface="Wingdings 2"/>
              <a:buChar char="⬡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219170" lvl="1" indent="-507987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 2"/>
              <a:buChar char="∙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507987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"/>
              <a:buChar char="∙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507987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 3"/>
              <a:buChar char="●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507987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 2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507987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 3"/>
              <a:buChar char="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507987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 2"/>
              <a:buChar char="●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507987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 2"/>
              <a:buChar char="○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507987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 2"/>
              <a:buChar char="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3600" b="1" smtClean="0">
                <a:solidFill>
                  <a:srgbClr val="C00000"/>
                </a:solidFill>
              </a:rPr>
              <a:t>4) Những hạn chế của máy tính hiện nay và khả năng trong tương lai</a:t>
            </a:r>
            <a:endParaRPr lang="en" sz="3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13" y="1491620"/>
            <a:ext cx="10646529" cy="5228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F7D097-CDB7-4103-B7C5-E2C90F7636AC}"/>
              </a:ext>
            </a:extLst>
          </p:cNvPr>
          <p:cNvSpPr txBox="1">
            <a:spLocks/>
          </p:cNvSpPr>
          <p:nvPr/>
        </p:nvSpPr>
        <p:spPr>
          <a:xfrm>
            <a:off x="2016272" y="128062"/>
            <a:ext cx="5802094" cy="15260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0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Hướng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dẫn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rgbClr val="FFFF00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7BE873-060F-4D91-AB5C-AE20B0B66451}"/>
              </a:ext>
            </a:extLst>
          </p:cNvPr>
          <p:cNvSpPr txBox="1">
            <a:spLocks/>
          </p:cNvSpPr>
          <p:nvPr/>
        </p:nvSpPr>
        <p:spPr>
          <a:xfrm>
            <a:off x="1460587" y="1769515"/>
            <a:ext cx="6548296" cy="479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dung bài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. </a:t>
            </a:r>
          </a:p>
          <a:p>
            <a:pPr marL="50292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“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Dữ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Times New Roman" panose="02020603050405020304" pitchFamily="18" charset="0"/>
              </a:rPr>
              <a:t>” </a:t>
            </a:r>
            <a:endParaRPr lang="en-US" dirty="0">
              <a:solidFill>
                <a:srgbClr val="FF0000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1BC1CE-F9D5-4FAD-BDFA-F165FB874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57" y="269918"/>
            <a:ext cx="4045443" cy="2443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0AD31F-FB91-4117-9CC6-DAC219534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406" y="395803"/>
            <a:ext cx="8953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80892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 txBox="1">
            <a:spLocks noGrp="1"/>
          </p:cNvSpPr>
          <p:nvPr>
            <p:ph type="title"/>
          </p:nvPr>
        </p:nvSpPr>
        <p:spPr>
          <a:xfrm>
            <a:off x="1331727" y="228373"/>
            <a:ext cx="80192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4800" dirty="0" smtClean="0"/>
              <a:t>Mục tiêu bài học 3</a:t>
            </a:r>
            <a:endParaRPr sz="4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4067" y="1482537"/>
            <a:ext cx="8979562" cy="1215271"/>
            <a:chOff x="293655" y="1529877"/>
            <a:chExt cx="8979562" cy="1215271"/>
          </a:xfrm>
        </p:grpSpPr>
        <p:sp>
          <p:nvSpPr>
            <p:cNvPr id="6" name="TextBox 5"/>
            <p:cNvSpPr txBox="1"/>
            <p:nvPr/>
          </p:nvSpPr>
          <p:spPr>
            <a:xfrm>
              <a:off x="1331619" y="1845126"/>
              <a:ext cx="79415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thiết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latin typeface="Arial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oogle Shape;673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3655" y="1529877"/>
              <a:ext cx="1115320" cy="12152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774067" y="2762166"/>
            <a:ext cx="10742646" cy="1215271"/>
            <a:chOff x="293655" y="2906378"/>
            <a:chExt cx="10742646" cy="1215271"/>
          </a:xfrm>
        </p:grpSpPr>
        <p:sp>
          <p:nvSpPr>
            <p:cNvPr id="7" name="TextBox 6"/>
            <p:cNvSpPr txBox="1"/>
            <p:nvPr/>
          </p:nvSpPr>
          <p:spPr>
            <a:xfrm>
              <a:off x="1408975" y="2975405"/>
              <a:ext cx="96273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sao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máy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thiết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công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cụ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tin.</a:t>
              </a:r>
              <a:endParaRPr lang="en-US" sz="3200" b="1" dirty="0">
                <a:latin typeface="Arial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oogle Shape;673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3655" y="2906378"/>
              <a:ext cx="1115320" cy="12152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774067" y="4046464"/>
            <a:ext cx="9356679" cy="1215271"/>
            <a:chOff x="293655" y="4393713"/>
            <a:chExt cx="9356679" cy="1215271"/>
          </a:xfrm>
        </p:grpSpPr>
        <p:sp>
          <p:nvSpPr>
            <p:cNvPr id="8" name="TextBox 7"/>
            <p:cNvSpPr txBox="1"/>
            <p:nvPr/>
          </p:nvSpPr>
          <p:spPr>
            <a:xfrm>
              <a:off x="1408975" y="4708962"/>
              <a:ext cx="824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tầm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trọng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máy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 smtClean="0">
                  <a:latin typeface="Arial" pitchFamily="34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latin typeface="Arial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Google Shape;673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3655" y="4393713"/>
              <a:ext cx="1115320" cy="12152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4874215" y="5071179"/>
            <a:ext cx="1722651" cy="1627004"/>
            <a:chOff x="5067789" y="5118410"/>
            <a:chExt cx="1722651" cy="1627004"/>
          </a:xfrm>
        </p:grpSpPr>
        <p:pic>
          <p:nvPicPr>
            <p:cNvPr id="18" name="Google Shape;662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37007" y="5118410"/>
              <a:ext cx="1378773" cy="1516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666;p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67789" y="5749185"/>
              <a:ext cx="1722651" cy="99622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6059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445476" y="1024822"/>
            <a:ext cx="5685200" cy="59977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3600" dirty="0" smtClean="0"/>
              <a:t>Hoạt động 1</a:t>
            </a:r>
            <a:endParaRPr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976349" y="1759430"/>
            <a:ext cx="593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1)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0;p13"/>
          <p:cNvSpPr txBox="1">
            <a:spLocks/>
          </p:cNvSpPr>
          <p:nvPr/>
        </p:nvSpPr>
        <p:spPr>
          <a:xfrm>
            <a:off x="733779" y="-218233"/>
            <a:ext cx="11458221" cy="15429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3600" kern="0" dirty="0" smtClean="0">
                <a:solidFill>
                  <a:schemeClr val="tx1"/>
                </a:solidFill>
                <a:latin typeface="Arial" pitchFamily="34" charset="0"/>
                <a:cs typeface="Times New Roman" panose="02020603050405020304" pitchFamily="18" charset="0"/>
              </a:rPr>
              <a:t>BÀI 3: </a:t>
            </a:r>
            <a:r>
              <a:rPr lang="en-US" sz="3600" i="1" kern="0" dirty="0" smtClean="0">
                <a:solidFill>
                  <a:schemeClr val="tx1"/>
                </a:solidFill>
                <a:latin typeface="Arial" pitchFamily="34" charset="0"/>
                <a:cs typeface="Times New Roman" panose="02020603050405020304" pitchFamily="18" charset="0"/>
              </a:rPr>
              <a:t>MÁY TÍNH TRONG HOẠT ĐỘNG THÔNG TIN</a:t>
            </a:r>
            <a:endParaRPr lang="en-US" sz="3600" i="1" kern="0" dirty="0">
              <a:solidFill>
                <a:schemeClr val="tx1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Máy tính bảng"/>
          <p:cNvGrpSpPr/>
          <p:nvPr/>
        </p:nvGrpSpPr>
        <p:grpSpPr>
          <a:xfrm>
            <a:off x="6462889" y="2282650"/>
            <a:ext cx="4618903" cy="2640303"/>
            <a:chOff x="5036058" y="1330036"/>
            <a:chExt cx="1899678" cy="1449058"/>
          </a:xfrm>
        </p:grpSpPr>
        <p:pic>
          <p:nvPicPr>
            <p:cNvPr id="7" name="Picture 6" descr="Top 11 máy tính bảng 10 inch giá rẻ dưới 5 triệu đáng mua nhất |  websosanh.v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0" t="20414" r="21965" b="7690"/>
            <a:stretch/>
          </p:blipFill>
          <p:spPr bwMode="auto">
            <a:xfrm>
              <a:off x="5262066" y="1330036"/>
              <a:ext cx="1447662" cy="10371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036058" y="2378984"/>
              <a:ext cx="1899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</a:rPr>
                <a:t>Máy tính bảng</a:t>
              </a:r>
              <a:endParaRPr lang="en-US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USB"/>
          <p:cNvGrpSpPr/>
          <p:nvPr/>
        </p:nvGrpSpPr>
        <p:grpSpPr>
          <a:xfrm>
            <a:off x="976348" y="2282650"/>
            <a:ext cx="3314297" cy="2663401"/>
            <a:chOff x="3692185" y="4855260"/>
            <a:chExt cx="1677893" cy="1454232"/>
          </a:xfrm>
        </p:grpSpPr>
        <p:pic>
          <p:nvPicPr>
            <p:cNvPr id="10" name="Picture 32" descr="USB Flash 128GB Kingston DT100G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847" y="4855260"/>
              <a:ext cx="1665231" cy="10407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692185" y="5909382"/>
              <a:ext cx="16778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</a:rPr>
                <a:t>USB</a:t>
              </a:r>
              <a:endParaRPr lang="en-US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2" name="Phím chuột"/>
          <p:cNvGrpSpPr/>
          <p:nvPr/>
        </p:nvGrpSpPr>
        <p:grpSpPr>
          <a:xfrm>
            <a:off x="3306182" y="4558436"/>
            <a:ext cx="4463056" cy="2061836"/>
            <a:chOff x="6044253" y="4844278"/>
            <a:chExt cx="2937163" cy="1451861"/>
          </a:xfrm>
        </p:grpSpPr>
        <p:pic>
          <p:nvPicPr>
            <p:cNvPr id="13" name="Picture 34" descr="Bộ bàn phím chuột Genius KM-125 (USB, Có dây)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" t="9892" r="1097" b="9242"/>
            <a:stretch/>
          </p:blipFill>
          <p:spPr bwMode="auto">
            <a:xfrm>
              <a:off x="6044253" y="4844278"/>
              <a:ext cx="2937163" cy="1037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205852" y="5896029"/>
              <a:ext cx="2613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</a:rPr>
                <a:t>Bàn phím và chuột</a:t>
              </a:r>
              <a:endParaRPr lang="en-US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5265" y="4249337"/>
            <a:ext cx="996462" cy="366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69238" y="4249336"/>
            <a:ext cx="1949193" cy="366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90645" y="6052063"/>
            <a:ext cx="2497017" cy="442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icro"/>
          <p:cNvGrpSpPr/>
          <p:nvPr/>
        </p:nvGrpSpPr>
        <p:grpSpPr>
          <a:xfrm>
            <a:off x="6480229" y="3575664"/>
            <a:ext cx="4176047" cy="2608533"/>
            <a:chOff x="7940102" y="1330035"/>
            <a:chExt cx="1899678" cy="1449059"/>
          </a:xfrm>
        </p:grpSpPr>
        <p:pic>
          <p:nvPicPr>
            <p:cNvPr id="5" name="Picture 26" descr="Micro Karaoke Không Dây Excelvan Z1 Pr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7826" y="1330035"/>
              <a:ext cx="1382841" cy="10371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940102" y="2378984"/>
              <a:ext cx="1899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</a:rPr>
                <a:t>Micro</a:t>
              </a:r>
              <a:endParaRPr lang="en-US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Máy quay phim"/>
          <p:cNvGrpSpPr/>
          <p:nvPr/>
        </p:nvGrpSpPr>
        <p:grpSpPr>
          <a:xfrm>
            <a:off x="782644" y="727266"/>
            <a:ext cx="4903047" cy="3563379"/>
            <a:chOff x="9626" y="2933994"/>
            <a:chExt cx="1677893" cy="1764010"/>
          </a:xfrm>
        </p:grpSpPr>
        <p:pic>
          <p:nvPicPr>
            <p:cNvPr id="8" name="Picture 8" descr="Máy Quay Sony XDCAM PXW-Z90 chính hãng giá tốt tại Bình Minh Digit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08" y="2933994"/>
              <a:ext cx="1037131" cy="10371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626" y="3990118"/>
              <a:ext cx="16778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</a:rPr>
                <a:t>Máy quay phim</a:t>
              </a:r>
              <a:endParaRPr lang="en-US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Máy chụp hình"/>
          <p:cNvGrpSpPr/>
          <p:nvPr/>
        </p:nvGrpSpPr>
        <p:grpSpPr>
          <a:xfrm>
            <a:off x="6300622" y="761122"/>
            <a:ext cx="4513384" cy="3301138"/>
            <a:chOff x="2141407" y="2933993"/>
            <a:chExt cx="1677893" cy="17621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9769" y="2933993"/>
              <a:ext cx="1158206" cy="10371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2141407" y="3988252"/>
              <a:ext cx="16778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</a:rPr>
                <a:t>Máy chụp hình</a:t>
              </a:r>
              <a:endParaRPr lang="en-US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3" name="Màn hình máy tính"/>
          <p:cNvGrpSpPr/>
          <p:nvPr/>
        </p:nvGrpSpPr>
        <p:grpSpPr>
          <a:xfrm>
            <a:off x="1451130" y="3575664"/>
            <a:ext cx="3847700" cy="2948813"/>
            <a:chOff x="6215722" y="2952656"/>
            <a:chExt cx="1677893" cy="1800319"/>
          </a:xfrm>
        </p:grpSpPr>
        <p:pic>
          <p:nvPicPr>
            <p:cNvPr id="14" name="Picture 24" descr="Màn Hình Máy Tính ASUS LCD MX299Q-Chính hãng-Giá online-Rẻ hơn. –  hutadigi.com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0" t="2638" r="5834" b="7500"/>
            <a:stretch/>
          </p:blipFill>
          <p:spPr bwMode="auto">
            <a:xfrm>
              <a:off x="6332824" y="2952656"/>
              <a:ext cx="1443691" cy="10355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215722" y="4045089"/>
              <a:ext cx="16778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</a:rPr>
                <a:t>Màn hình máy tính</a:t>
              </a:r>
              <a:endParaRPr lang="en-US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15662" y="2860684"/>
            <a:ext cx="2110153" cy="42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84831" y="2736132"/>
            <a:ext cx="1899138" cy="335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15662" y="5365003"/>
            <a:ext cx="2368061" cy="45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35815" y="5463936"/>
            <a:ext cx="820616" cy="36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0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áy tính"/>
          <p:cNvGrpSpPr/>
          <p:nvPr/>
        </p:nvGrpSpPr>
        <p:grpSpPr>
          <a:xfrm>
            <a:off x="6154615" y="3466148"/>
            <a:ext cx="4958861" cy="3170395"/>
            <a:chOff x="2141407" y="1343853"/>
            <a:chExt cx="1694931" cy="1444507"/>
          </a:xfrm>
        </p:grpSpPr>
        <p:pic>
          <p:nvPicPr>
            <p:cNvPr id="5" name="Picture 4" descr="Máy tính All in one Dell Inspiron 3280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9" t="14496" r="3089" b="17550"/>
            <a:stretch/>
          </p:blipFill>
          <p:spPr bwMode="auto">
            <a:xfrm>
              <a:off x="2272900" y="1343853"/>
              <a:ext cx="1431947" cy="10371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41407" y="2388250"/>
              <a:ext cx="1694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</a:rPr>
                <a:t>Máy tính</a:t>
              </a:r>
              <a:endParaRPr lang="en-US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Tivi"/>
          <p:cNvGrpSpPr/>
          <p:nvPr/>
        </p:nvGrpSpPr>
        <p:grpSpPr>
          <a:xfrm>
            <a:off x="604984" y="3643462"/>
            <a:ext cx="4811077" cy="2953703"/>
            <a:chOff x="4423119" y="2936438"/>
            <a:chExt cx="1677893" cy="1424700"/>
          </a:xfrm>
        </p:grpSpPr>
        <p:pic>
          <p:nvPicPr>
            <p:cNvPr id="8" name="Picture 20" descr="Siêu thị Điện máy Nội Thất Chợ LớnSmart Tivi LG 4K 55 Inch 55UN7000PT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3" t="13414" r="1344" b="3515"/>
            <a:stretch/>
          </p:blipFill>
          <p:spPr bwMode="auto">
            <a:xfrm>
              <a:off x="4654931" y="2936438"/>
              <a:ext cx="1176543" cy="10355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423119" y="3961028"/>
              <a:ext cx="16778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</a:rPr>
                <a:t>Tivi</a:t>
              </a:r>
              <a:endParaRPr lang="en-US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Ổ đĩa cứng"/>
          <p:cNvGrpSpPr/>
          <p:nvPr/>
        </p:nvGrpSpPr>
        <p:grpSpPr>
          <a:xfrm>
            <a:off x="5808434" y="450689"/>
            <a:ext cx="5222981" cy="2889575"/>
            <a:chOff x="361407" y="4855261"/>
            <a:chExt cx="2669265" cy="1468049"/>
          </a:xfrm>
        </p:grpSpPr>
        <p:pic>
          <p:nvPicPr>
            <p:cNvPr id="11" name="Picture 30" descr="THAY THẾ VÀ NÂNG CẤP Ổ CỨNG CŨ HDD LÊN SSD - Vi tinh My Tho - MTCom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65"/>
            <a:stretch/>
          </p:blipFill>
          <p:spPr bwMode="auto">
            <a:xfrm>
              <a:off x="361407" y="4855261"/>
              <a:ext cx="2669265" cy="10407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71045" y="5923200"/>
              <a:ext cx="16778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</a:rPr>
                <a:t>Ổ đĩa cứng</a:t>
              </a:r>
              <a:endParaRPr lang="en-US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3" name="Điện thoại"/>
          <p:cNvGrpSpPr/>
          <p:nvPr/>
        </p:nvGrpSpPr>
        <p:grpSpPr>
          <a:xfrm>
            <a:off x="851169" y="450689"/>
            <a:ext cx="3978739" cy="3359311"/>
            <a:chOff x="394779" y="3217775"/>
            <a:chExt cx="1694931" cy="1430691"/>
          </a:xfrm>
        </p:grpSpPr>
        <p:sp>
          <p:nvSpPr>
            <p:cNvPr id="14" name="TextBox 13"/>
            <p:cNvSpPr txBox="1"/>
            <p:nvPr/>
          </p:nvSpPr>
          <p:spPr>
            <a:xfrm>
              <a:off x="394779" y="4248356"/>
              <a:ext cx="1694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Arial" pitchFamily="34" charset="0"/>
                </a:rPr>
                <a:t>Điện thoại</a:t>
              </a:r>
              <a:endParaRPr lang="en-US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pic>
          <p:nvPicPr>
            <p:cNvPr id="15" name="Picture 36" descr="Điện thoại Samsung Galaxy A02s 32GB Xa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59" y="3217775"/>
              <a:ext cx="1017227" cy="1017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133600" y="2946494"/>
            <a:ext cx="1395046" cy="300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48521" y="2615529"/>
            <a:ext cx="1606061" cy="393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9415" y="5884985"/>
            <a:ext cx="679939" cy="297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30308" y="5790311"/>
            <a:ext cx="1230923" cy="39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3"/>
          <p:cNvSpPr txBox="1">
            <a:spLocks/>
          </p:cNvSpPr>
          <p:nvPr/>
        </p:nvSpPr>
        <p:spPr>
          <a:xfrm>
            <a:off x="148563" y="301902"/>
            <a:ext cx="11458221" cy="17974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 sz="3600" kern="0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BÀI 3</a:t>
            </a:r>
            <a:r>
              <a:rPr lang="en-US" sz="3600" kern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i="1" kern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MÁY </a:t>
            </a:r>
            <a:r>
              <a:rPr lang="en-US" sz="3600" i="1" kern="0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TÍNH TRONG HOẠT ĐỘNG THÔNG TIN</a:t>
            </a:r>
            <a:endParaRPr lang="en-US" sz="3600" i="1" kern="0" dirty="0">
              <a:solidFill>
                <a:srgbClr val="C00000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348" y="2146291"/>
            <a:ext cx="593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1)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di </a:t>
            </a:r>
            <a:r>
              <a:rPr lang="en-US" sz="3200" b="1" smtClean="0">
                <a:solidFill>
                  <a:srgbClr val="C00000"/>
                </a:solidFill>
                <a:latin typeface="Arial" pitchFamily="34" charset="0"/>
                <a:cs typeface="Times New Roman" panose="02020603050405020304" pitchFamily="18" charset="0"/>
              </a:rPr>
              <a:t>động: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348" y="3153509"/>
            <a:ext cx="925789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Arial" pitchFamily="34" charset="0"/>
              </a:rPr>
              <a:t>USB, ổ đĩa cứng, máy chụp hình, máy </a:t>
            </a:r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tính </a:t>
            </a:r>
            <a:r>
              <a:rPr lang="en-US" sz="3200" smtClean="0">
                <a:solidFill>
                  <a:schemeClr val="bg1"/>
                </a:solidFill>
                <a:latin typeface="Arial" pitchFamily="34" charset="0"/>
              </a:rPr>
              <a:t>bảng, điện thoại thông minh, máy vi tính, micro, bàn phím, con chuột, màn hình, TV, ….</a:t>
            </a:r>
            <a:endParaRPr lang="en-US" sz="320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en-US" b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2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22402"/>
              </p:ext>
            </p:extLst>
          </p:nvPr>
        </p:nvGraphicFramePr>
        <p:xfrm>
          <a:off x="656495" y="1051728"/>
          <a:ext cx="10796950" cy="540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013"/>
                <a:gridCol w="1594338"/>
                <a:gridCol w="1570892"/>
                <a:gridCol w="1465385"/>
                <a:gridCol w="1383322"/>
              </a:tblGrid>
              <a:tr h="536716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Thu nhận</a:t>
                      </a:r>
                      <a:endParaRPr lang="en-US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lý</a:t>
                      </a:r>
                      <a:endParaRPr lang="en-US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Lưu</a:t>
                      </a:r>
                      <a:r>
                        <a:rPr lang="en-US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trữ</a:t>
                      </a:r>
                      <a:endParaRPr lang="en-US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Trao đổi</a:t>
                      </a:r>
                      <a:endParaRPr lang="en-US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16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USB 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48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Máy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 tính bảng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16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Bàn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 phím và chuột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16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Máy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 chụp hình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16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Màn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 hình máy tính 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16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Micro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16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Điện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 thoại thông minh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16"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Ổ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 đĩa cứng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16">
                <a:tc>
                  <a:txBody>
                    <a:bodyPr/>
                    <a:lstStyle/>
                    <a:p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Máy vi tính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2" descr="USB Flash 128GB Kingston DT100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21" y="1607735"/>
            <a:ext cx="895878" cy="432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op 11 máy tính bảng 10 inch giá rẻ dưới 5 triệu đáng mua nhất |  websosanh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20414" r="21965" b="7690"/>
          <a:stretch/>
        </p:blipFill>
        <p:spPr bwMode="auto">
          <a:xfrm>
            <a:off x="2436499" y="2126899"/>
            <a:ext cx="1092147" cy="401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ộ bàn phím chuột Genius KM-125 (USB, Có dây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9892" r="1097" b="9242"/>
          <a:stretch/>
        </p:blipFill>
        <p:spPr bwMode="auto">
          <a:xfrm>
            <a:off x="2895877" y="2766644"/>
            <a:ext cx="1934032" cy="398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556" y="3264437"/>
            <a:ext cx="914031" cy="470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4" descr="Màn Hình Máy Tính ASUS LCD MX299Q-Chính hãng-Giá online-Rẻ hơn. –  hutadigi.c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2638" r="5834" b="7500"/>
          <a:stretch/>
        </p:blipFill>
        <p:spPr bwMode="auto">
          <a:xfrm>
            <a:off x="2813168" y="3816697"/>
            <a:ext cx="626419" cy="428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Micro Karaoke Không Dây Excelvan Z1 Pr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21" y="4349387"/>
            <a:ext cx="1012842" cy="455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 descr="Điện thoại Samsung Galaxy A02s 32GB Xa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77" y="4811760"/>
            <a:ext cx="541281" cy="472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THAY THẾ VÀ NÂNG CẤP Ổ CỨNG CŨ HDD LÊN SSD - Vi tinh My Tho - MTCo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5"/>
          <a:stretch/>
        </p:blipFill>
        <p:spPr bwMode="auto">
          <a:xfrm>
            <a:off x="2165293" y="5413642"/>
            <a:ext cx="1295750" cy="471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áy tính All in one Dell Inspiron 3280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14496" r="3089" b="17550"/>
          <a:stretch/>
        </p:blipFill>
        <p:spPr bwMode="auto">
          <a:xfrm>
            <a:off x="2061386" y="6013939"/>
            <a:ext cx="834491" cy="383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06" y="1602711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22" y="2187191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44" y="5950299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98" y="2163742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54" y="2270927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29" y="2190539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80" y="5373448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22" y="4356083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746" y="4961187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03" y="4893267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70" y="4962396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02" y="4962396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747" y="6003890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03" y="6013939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29" y="5908430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84" y="3811940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22" y="3302556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829" y="3282856"/>
            <a:ext cx="633503" cy="432080"/>
          </a:xfrm>
          <a:prstGeom prst="rect">
            <a:avLst/>
          </a:prstGeom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22" y="2749896"/>
            <a:ext cx="633503" cy="432080"/>
          </a:xfrm>
          <a:prstGeom prst="rect">
            <a:avLst/>
          </a:prstGeom>
          <a:ln>
            <a:noFill/>
          </a:ln>
        </p:spPr>
      </p:pic>
      <p:sp>
        <p:nvSpPr>
          <p:cNvPr id="35" name="Google Shape;95;p17"/>
          <p:cNvSpPr txBox="1">
            <a:spLocks/>
          </p:cNvSpPr>
          <p:nvPr/>
        </p:nvSpPr>
        <p:spPr>
          <a:xfrm>
            <a:off x="754978" y="209976"/>
            <a:ext cx="9508306" cy="51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⬡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1219170" marR="0" lvl="1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828754" marR="0" lvl="2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2438339" marR="0" lvl="3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3047924" marR="0" lvl="4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3657509" marR="0" lvl="5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4267093" marR="0" lvl="6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4876678" marR="0" lvl="7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5486263" marR="0" lvl="8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en-US" sz="2800" b="1" i="1" kern="0" smtClean="0">
                <a:solidFill>
                  <a:srgbClr val="FFFF00"/>
                </a:solidFill>
                <a:latin typeface="Arial" pitchFamily="34" charset="0"/>
              </a:rPr>
              <a:t>Hãy chỉ ra các chức năng ứng với từng thiết bị</a:t>
            </a:r>
            <a:endParaRPr lang="vi-VN" sz="2800" b="1" i="1" ker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81352" y="1643874"/>
            <a:ext cx="5815361" cy="477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836023" y="469772"/>
            <a:ext cx="5685200" cy="7942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5400" dirty="0" smtClean="0"/>
              <a:t>Hoạt động 2</a:t>
            </a:r>
            <a:endParaRPr sz="5400"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1376615" y="2870765"/>
            <a:ext cx="5558757" cy="29696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/>
            <a:r>
              <a:rPr lang="en-US" sz="2800" b="1" i="1" dirty="0" err="1" smtClean="0">
                <a:solidFill>
                  <a:srgbClr val="FFFF00"/>
                </a:solidFill>
              </a:rPr>
              <a:t>Tìm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hiểu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một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số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nghề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nghiệp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nhờ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sử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dụng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máy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tính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điện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tử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mà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hiệu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quả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công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việc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được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nâng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cao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đáng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kể</a:t>
            </a:r>
            <a:r>
              <a:rPr lang="en-US" sz="2800" b="1" i="1" dirty="0" smtClean="0">
                <a:solidFill>
                  <a:srgbClr val="FFFF00"/>
                </a:solidFill>
              </a:rPr>
              <a:t>.</a:t>
            </a:r>
            <a:endParaRPr lang="en" sz="2800" b="1" i="1" dirty="0" smtClean="0">
              <a:solidFill>
                <a:srgbClr val="FFFF00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7757" y="2774163"/>
            <a:ext cx="2959120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0907" y="3265363"/>
            <a:ext cx="193700" cy="5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7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6092" y="1651030"/>
            <a:ext cx="1631816" cy="161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4137" y="1425458"/>
            <a:ext cx="11747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2)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94;p17"/>
          <p:cNvSpPr txBox="1">
            <a:spLocks/>
          </p:cNvSpPr>
          <p:nvPr/>
        </p:nvSpPr>
        <p:spPr>
          <a:xfrm>
            <a:off x="146274" y="135253"/>
            <a:ext cx="5685200" cy="50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4000" kern="0" smtClean="0">
                <a:latin typeface="Arial" pitchFamily="34" charset="0"/>
              </a:rPr>
              <a:t>Hoạt động 2</a:t>
            </a:r>
            <a:endParaRPr lang="en-US" sz="4000" kern="0">
              <a:latin typeface="Arial" pitchFamily="34" charset="0"/>
            </a:endParaRPr>
          </a:p>
        </p:txBody>
      </p:sp>
      <p:sp>
        <p:nvSpPr>
          <p:cNvPr id="44" name="Google Shape;95;p17"/>
          <p:cNvSpPr txBox="1">
            <a:spLocks/>
          </p:cNvSpPr>
          <p:nvPr/>
        </p:nvSpPr>
        <p:spPr>
          <a:xfrm>
            <a:off x="450179" y="626665"/>
            <a:ext cx="9508306" cy="51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 eaLnBrk="1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⬡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1219170" marR="0" lvl="1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828754" marR="0" lvl="2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2438339" marR="0" lvl="3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3047924" marR="0" lvl="4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3657509" marR="0" lvl="5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4267093" marR="0" lvl="6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4876678" marR="0" lvl="7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5486263" marR="0" lvl="8" indent="-50798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en-US" sz="2800" b="1" i="1" kern="0" dirty="0" err="1" smtClean="0">
                <a:solidFill>
                  <a:schemeClr val="tx1"/>
                </a:solidFill>
                <a:latin typeface="Arial" pitchFamily="34" charset="0"/>
              </a:rPr>
              <a:t>Nhân</a:t>
            </a:r>
            <a:r>
              <a:rPr lang="en-US" sz="2800" b="1" i="1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chemeClr val="tx1"/>
                </a:solidFill>
                <a:latin typeface="Arial" pitchFamily="34" charset="0"/>
              </a:rPr>
              <a:t>viên</a:t>
            </a:r>
            <a:r>
              <a:rPr lang="en-US" sz="2800" b="1" i="1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chemeClr val="tx1"/>
                </a:solidFill>
                <a:latin typeface="Arial" pitchFamily="34" charset="0"/>
              </a:rPr>
              <a:t>thu</a:t>
            </a:r>
            <a:r>
              <a:rPr lang="en-US" sz="2800" b="1" i="1" kern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i="1" kern="0" dirty="0" err="1" smtClean="0">
                <a:solidFill>
                  <a:schemeClr val="tx1"/>
                </a:solidFill>
                <a:latin typeface="Arial" pitchFamily="34" charset="0"/>
              </a:rPr>
              <a:t>ngân</a:t>
            </a:r>
            <a:endParaRPr lang="vi-VN" sz="2800" b="1" i="1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2" name="Picture 4" descr="Sài Gòn xưa: Siêu thị đầu tiên ở Việt Nam! - Hình ảnh Việt Nam xưa &amp; n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"/>
          <a:stretch/>
        </p:blipFill>
        <p:spPr bwMode="auto">
          <a:xfrm>
            <a:off x="1580564" y="1251592"/>
            <a:ext cx="4059816" cy="30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áo giá cung ứng nhân viên thu ngân siêu thị Hà Nội | 0986.747.79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0"/>
          <a:stretch/>
        </p:blipFill>
        <p:spPr bwMode="auto">
          <a:xfrm>
            <a:off x="6597747" y="1251592"/>
            <a:ext cx="4435366" cy="30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7604" y="4303018"/>
            <a:ext cx="4385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Những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năm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1960:</a:t>
            </a:r>
          </a:p>
          <a:p>
            <a:pPr algn="just"/>
            <a:r>
              <a:rPr lang="en-US" sz="2400" b="1" dirty="0" err="1" smtClean="0">
                <a:latin typeface="Arial" pitchFamily="34" charset="0"/>
              </a:rPr>
              <a:t>Tính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tiền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bằng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tay</a:t>
            </a:r>
            <a:r>
              <a:rPr lang="en-US" sz="2400" b="1" dirty="0" smtClean="0">
                <a:latin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</a:rPr>
              <a:t>tốc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độ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chậm</a:t>
            </a:r>
            <a:r>
              <a:rPr lang="en-US" sz="2400" b="1" dirty="0" smtClean="0">
                <a:latin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</a:rPr>
              <a:t>dễ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nhầm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lẫn</a:t>
            </a:r>
            <a:r>
              <a:rPr lang="en-US" sz="2400" b="1" dirty="0" smtClean="0">
                <a:latin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</a:rPr>
              <a:t>khách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chờ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lâu</a:t>
            </a:r>
            <a:r>
              <a:rPr lang="en-US" sz="2400" b="1" dirty="0" smtClean="0">
                <a:latin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</a:rPr>
              <a:t>chỉ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có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thể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thanh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toán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bằng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tiền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mặt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597747" y="4304006"/>
            <a:ext cx="4385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</a:rPr>
              <a:t>H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iện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</a:rPr>
              <a:t>tại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:</a:t>
            </a:r>
          </a:p>
          <a:p>
            <a:pPr algn="just"/>
            <a:r>
              <a:rPr lang="en-US" sz="2400" b="1" dirty="0" err="1" smtClean="0">
                <a:latin typeface="Arial" pitchFamily="34" charset="0"/>
              </a:rPr>
              <a:t>Tính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tiền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bằng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máy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tính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máy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quét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mã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vạch</a:t>
            </a:r>
            <a:r>
              <a:rPr lang="en-US" sz="2400" b="1" dirty="0" smtClean="0">
                <a:latin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</a:rPr>
              <a:t>tiện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lợi</a:t>
            </a:r>
            <a:r>
              <a:rPr lang="en-US" sz="2400" b="1" dirty="0" smtClean="0">
                <a:latin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</a:rPr>
              <a:t>dễ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dàng</a:t>
            </a:r>
            <a:r>
              <a:rPr lang="en-US" sz="2400" b="1" dirty="0" smtClean="0">
                <a:latin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</a:rPr>
              <a:t>nhanh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chóng</a:t>
            </a:r>
            <a:r>
              <a:rPr lang="en-US" sz="2400" b="1" dirty="0" smtClean="0">
                <a:latin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</a:rPr>
              <a:t>khách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có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thể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thanh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toán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bằng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thẻ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hoặc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ví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điện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</a:rPr>
              <a:t>tử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0123" y="883336"/>
            <a:ext cx="5076092" cy="3420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05644" y="4322924"/>
            <a:ext cx="4654061" cy="2289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60124" y="4304006"/>
            <a:ext cx="5076092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1032</TotalTime>
  <Words>666</Words>
  <Application>Microsoft Office PowerPoint</Application>
  <PresentationFormat>Custom</PresentationFormat>
  <Paragraphs>72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PowerPoint Presentation</vt:lpstr>
      <vt:lpstr>Mục tiêu bài học 3</vt:lpstr>
      <vt:lpstr>Hoạt động 1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Hoạt động 3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178</cp:revision>
  <dcterms:created xsi:type="dcterms:W3CDTF">2021-04-26T03:08:32Z</dcterms:created>
  <dcterms:modified xsi:type="dcterms:W3CDTF">2021-09-23T01:46:45Z</dcterms:modified>
</cp:coreProperties>
</file>